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0" r:id="rId3"/>
    <p:sldId id="257" r:id="rId4"/>
    <p:sldId id="284" r:id="rId5"/>
    <p:sldId id="340" r:id="rId6"/>
    <p:sldId id="342" r:id="rId7"/>
    <p:sldId id="323" r:id="rId8"/>
    <p:sldId id="344" r:id="rId9"/>
    <p:sldId id="311" r:id="rId10"/>
    <p:sldId id="345" r:id="rId11"/>
    <p:sldId id="331" r:id="rId12"/>
    <p:sldId id="332" r:id="rId13"/>
    <p:sldId id="283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.Leedham" initials="ML" lastIdx="4" clrIdx="0">
    <p:extLst>
      <p:ext uri="{19B8F6BF-5375-455C-9EA6-DF929625EA0E}">
        <p15:presenceInfo xmlns:p15="http://schemas.microsoft.com/office/powerpoint/2012/main" userId="Maria.Leedha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22" autoAdjust="0"/>
    <p:restoredTop sz="69248" autoAdjust="0"/>
  </p:normalViewPr>
  <p:slideViewPr>
    <p:cSldViewPr snapToGrid="0">
      <p:cViewPr varScale="1">
        <p:scale>
          <a:sx n="75" d="100"/>
          <a:sy n="75" d="100"/>
        </p:scale>
        <p:origin x="1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F733C-5602-466A-B09E-97B951DF2B7E}" type="datetimeFigureOut">
              <a:rPr lang="en-GB" smtClean="0"/>
              <a:t>18/04/2017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2EEE6-01BD-4696-8AD2-3C0CF8F491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204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0BBAB-7A6F-467C-9614-F508A90A5FA3}" type="datetimeFigureOut">
              <a:rPr lang="en-GB" smtClean="0"/>
              <a:t>18/04/2017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0C8FD-808E-4786-A04A-0263C17875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263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0C8FD-808E-4786-A04A-0263C178750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217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0C8FD-808E-4786-A04A-0263C1787507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875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0C8FD-808E-4786-A04A-0263C178750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52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0C8FD-808E-4786-A04A-0263C178750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739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0C8FD-808E-4786-A04A-0263C178750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853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0C8FD-808E-4786-A04A-0263C178750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852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0C8FD-808E-4786-A04A-0263C178750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821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0C8FD-808E-4786-A04A-0263C178750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656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0C8FD-808E-4786-A04A-0263C178750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810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0C8FD-808E-4786-A04A-0263C178750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232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0C8FD-808E-4786-A04A-0263C178750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672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0C8FD-808E-4786-A04A-0263C178750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66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0C8FD-808E-4786-A04A-0263C178750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259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8106-3130-4A6A-8D38-F2A553427FA3}" type="datetimeFigureOut">
              <a:rPr lang="en-GB" smtClean="0"/>
              <a:t>18/04/2017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72E9-57ED-4395-A99C-F85A93D74B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15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8106-3130-4A6A-8D38-F2A553427FA3}" type="datetimeFigureOut">
              <a:rPr lang="en-GB" smtClean="0"/>
              <a:t>18/04/2017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72E9-57ED-4395-A99C-F85A93D74B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177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8106-3130-4A6A-8D38-F2A553427FA3}" type="datetimeFigureOut">
              <a:rPr lang="en-GB" smtClean="0"/>
              <a:t>18/04/2017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72E9-57ED-4395-A99C-F85A93D74B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24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8106-3130-4A6A-8D38-F2A553427FA3}" type="datetimeFigureOut">
              <a:rPr lang="en-GB" smtClean="0"/>
              <a:t>18/04/2017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72E9-57ED-4395-A99C-F85A93D74B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759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8106-3130-4A6A-8D38-F2A553427FA3}" type="datetimeFigureOut">
              <a:rPr lang="en-GB" smtClean="0"/>
              <a:t>18/04/2017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72E9-57ED-4395-A99C-F85A93D74B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104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8106-3130-4A6A-8D38-F2A553427FA3}" type="datetimeFigureOut">
              <a:rPr lang="en-GB" smtClean="0"/>
              <a:t>18/04/2017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72E9-57ED-4395-A99C-F85A93D74B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791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8106-3130-4A6A-8D38-F2A553427FA3}" type="datetimeFigureOut">
              <a:rPr lang="en-GB" smtClean="0"/>
              <a:t>18/04/2017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72E9-57ED-4395-A99C-F85A93D74B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061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8106-3130-4A6A-8D38-F2A553427FA3}" type="datetimeFigureOut">
              <a:rPr lang="en-GB" smtClean="0"/>
              <a:t>18/04/2017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72E9-57ED-4395-A99C-F85A93D74B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611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8106-3130-4A6A-8D38-F2A553427FA3}" type="datetimeFigureOut">
              <a:rPr lang="en-GB" smtClean="0"/>
              <a:t>18/04/2017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72E9-57ED-4395-A99C-F85A93D74B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8106-3130-4A6A-8D38-F2A553427FA3}" type="datetimeFigureOut">
              <a:rPr lang="en-GB" smtClean="0"/>
              <a:t>18/04/2017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72E9-57ED-4395-A99C-F85A93D74B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975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8106-3130-4A6A-8D38-F2A553427FA3}" type="datetimeFigureOut">
              <a:rPr lang="en-GB" smtClean="0"/>
              <a:t>18/04/2017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72E9-57ED-4395-A99C-F85A93D74B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509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88106-3130-4A6A-8D38-F2A553427FA3}" type="datetimeFigureOut">
              <a:rPr lang="en-GB" smtClean="0"/>
              <a:t>18/04/2017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B72E9-57ED-4395-A99C-F85A93D74B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011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ritinginsocialwork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3299" y="412037"/>
            <a:ext cx="10350501" cy="2458163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4000" b="1" dirty="0" smtClean="0">
                <a:solidFill>
                  <a:schemeClr val="accent1">
                    <a:lumMod val="75000"/>
                  </a:schemeClr>
                </a:solidFill>
              </a:rPr>
              <a:t>Combining 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ethnography and corpus to research writing practices in social work: challenges and opportunities in methodology, epistemology and application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5357" y="3726218"/>
            <a:ext cx="11097296" cy="3131782"/>
          </a:xfrm>
        </p:spPr>
        <p:txBody>
          <a:bodyPr>
            <a:normAutofit/>
          </a:bodyPr>
          <a:lstStyle/>
          <a:p>
            <a:r>
              <a:rPr lang="en-GB" sz="3200" dirty="0" smtClean="0"/>
              <a:t>Theresa Lillis, Maria </a:t>
            </a:r>
            <a:r>
              <a:rPr lang="en-GB" sz="3200" dirty="0" err="1" smtClean="0"/>
              <a:t>Leedham</a:t>
            </a:r>
            <a:r>
              <a:rPr lang="en-GB" sz="3200" dirty="0" smtClean="0"/>
              <a:t> and Alison Twiner</a:t>
            </a:r>
          </a:p>
          <a:p>
            <a:r>
              <a:rPr lang="en-GB" sz="3200" dirty="0" smtClean="0"/>
              <a:t>The Open University, UK</a:t>
            </a:r>
          </a:p>
          <a:p>
            <a:pPr algn="l"/>
            <a:r>
              <a:rPr lang="en-GB" sz="23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sz="23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2300" dirty="0" smtClean="0"/>
              <a:t> </a:t>
            </a:r>
          </a:p>
        </p:txBody>
      </p:sp>
      <p:pic>
        <p:nvPicPr>
          <p:cNvPr id="8" name="Picture 7" descr="\\userdata\documents4\jo3954\Desktop\OU_master_logo_cmy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68" y="5871768"/>
            <a:ext cx="790574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 rotWithShape="1">
          <a:blip r:embed="rId4"/>
          <a:srcRect l="53014" t="53594" r="18734" b="31865"/>
          <a:stretch/>
        </p:blipFill>
        <p:spPr bwMode="auto">
          <a:xfrm>
            <a:off x="4964540" y="5805439"/>
            <a:ext cx="2060619" cy="7708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5"/>
          <a:srcRect l="8333" t="28411" r="80903" b="54913"/>
          <a:stretch/>
        </p:blipFill>
        <p:spPr bwMode="auto">
          <a:xfrm>
            <a:off x="9502057" y="5871768"/>
            <a:ext cx="733425" cy="638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1800" y="412037"/>
            <a:ext cx="1037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Presentation of work in progress at Applied Linguistics and Professional </a:t>
            </a:r>
            <a:r>
              <a:rPr lang="en-GB" smtClean="0"/>
              <a:t>Practice Conference</a:t>
            </a:r>
            <a:r>
              <a:rPr lang="en-GB" dirty="0" smtClean="0"/>
              <a:t>, Copenhagen, November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364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dirty="0"/>
              <a:t/>
            </a:r>
            <a:br>
              <a:rPr lang="en-GB" sz="4000" b="1" dirty="0"/>
            </a:br>
            <a:r>
              <a:rPr lang="en-GB" sz="4000" i="1" dirty="0"/>
              <a:t/>
            </a:r>
            <a:br>
              <a:rPr lang="en-GB" sz="4000" i="1" dirty="0"/>
            </a:b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Reflections -what does it mean to ‘combine’ ethnographic and corpus study methodologically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? </a:t>
            </a:r>
            <a:r>
              <a:rPr lang="en-GB" sz="4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4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GB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5406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Model 1- ‘do’ ethnography, do ‘corpus’ and draw on findings from both to shed light on particular phenomenon – layering of approaches</a:t>
            </a:r>
          </a:p>
          <a:p>
            <a:r>
              <a:rPr lang="en-GB" dirty="0" smtClean="0"/>
              <a:t>Model 2- use insights from ethnographic data to decide on corpus searches – e.g. the positioning of the SW through ‘I’ + type of verbs used – i.e. ethnographic ‘corpus-based’ research (Tognini-Bonelli, 2001)</a:t>
            </a:r>
          </a:p>
          <a:p>
            <a:r>
              <a:rPr lang="en-GB" dirty="0" smtClean="0"/>
              <a:t>Model 3 - use insights from corpus data to decide on ethnographic research </a:t>
            </a:r>
            <a:r>
              <a:rPr lang="en-GB" dirty="0"/>
              <a:t>– e.g. high use of dates and times in the case notes caused us to return to look at these in the data. i.e. begin with ‘corpus-driven’ research </a:t>
            </a:r>
          </a:p>
          <a:p>
            <a:r>
              <a:rPr lang="en-GB" dirty="0" smtClean="0"/>
              <a:t>Other models?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369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Opportunities, challenges, tensions in methodology, epistemology and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Opportunities</a:t>
            </a:r>
          </a:p>
          <a:p>
            <a:pPr lvl="1"/>
            <a:r>
              <a:rPr lang="en-GB" b="1" dirty="0" smtClean="0"/>
              <a:t>Methodological</a:t>
            </a:r>
            <a:r>
              <a:rPr lang="en-GB" dirty="0" smtClean="0"/>
              <a:t>- Increases the range of data collected and the ways in which it is analysed</a:t>
            </a:r>
          </a:p>
          <a:p>
            <a:pPr lvl="1"/>
            <a:r>
              <a:rPr lang="en-GB" b="1" dirty="0" err="1" smtClean="0"/>
              <a:t>Applicational</a:t>
            </a:r>
            <a:r>
              <a:rPr lang="en-GB" dirty="0" smtClean="0"/>
              <a:t>-combining quantitative analysis with qualitative analysis likely to be of greater ‘catalytic’ validity (Lather)- have a greater impact on practice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Challenges/tensions</a:t>
            </a:r>
          </a:p>
          <a:p>
            <a:pPr lvl="1"/>
            <a:r>
              <a:rPr lang="en-GB" b="1" dirty="0" smtClean="0"/>
              <a:t>Methodological- </a:t>
            </a:r>
            <a:r>
              <a:rPr lang="en-GB" dirty="0"/>
              <a:t>tension </a:t>
            </a:r>
            <a:r>
              <a:rPr lang="en-GB" dirty="0" smtClean="0"/>
              <a:t>around level of anonymization</a:t>
            </a:r>
            <a:endParaRPr lang="en-GB" b="1" dirty="0" smtClean="0"/>
          </a:p>
          <a:p>
            <a:pPr lvl="1"/>
            <a:r>
              <a:rPr lang="en-GB" b="1" dirty="0" smtClean="0"/>
              <a:t>Epistemological-</a:t>
            </a:r>
            <a:r>
              <a:rPr lang="en-GB" dirty="0" smtClean="0"/>
              <a:t>Different </a:t>
            </a:r>
            <a:r>
              <a:rPr lang="en-GB" dirty="0"/>
              <a:t>epistemologies adopted by team members towards the object of study/the unit of study and analysis </a:t>
            </a:r>
            <a:r>
              <a:rPr lang="en-GB" dirty="0" smtClean="0"/>
              <a:t>(including the contingency </a:t>
            </a:r>
            <a:r>
              <a:rPr lang="en-GB" dirty="0"/>
              <a:t>of </a:t>
            </a:r>
            <a:r>
              <a:rPr lang="en-GB" dirty="0" smtClean="0"/>
              <a:t>knowledge)</a:t>
            </a:r>
          </a:p>
          <a:p>
            <a:pPr lvl="1"/>
            <a:r>
              <a:rPr lang="en-GB" b="1" dirty="0" smtClean="0"/>
              <a:t>Practical</a:t>
            </a:r>
            <a:r>
              <a:rPr lang="en-GB" dirty="0" smtClean="0"/>
              <a:t>- Time-limited monies… </a:t>
            </a:r>
            <a:r>
              <a:rPr lang="en-GB" dirty="0"/>
              <a:t>weighing the value of investing time in building corpus against more contextualised data collection, e.g. </a:t>
            </a:r>
            <a:r>
              <a:rPr lang="en-GB" dirty="0" smtClean="0"/>
              <a:t>observations  </a:t>
            </a:r>
          </a:p>
          <a:p>
            <a:pPr lvl="1"/>
            <a:r>
              <a:rPr lang="en-GB" b="1" dirty="0" smtClean="0"/>
              <a:t>Meeting external funding requirements</a:t>
            </a:r>
          </a:p>
          <a:p>
            <a:pPr lvl="1"/>
            <a:endParaRPr lang="en-GB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16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Barton, D. </a:t>
            </a:r>
            <a:r>
              <a:rPr lang="en-GB" dirty="0" smtClean="0"/>
              <a:t>&amp; Papen</a:t>
            </a:r>
            <a:r>
              <a:rPr lang="en-GB" dirty="0"/>
              <a:t>, U. (2010</a:t>
            </a:r>
            <a:r>
              <a:rPr lang="en-GB" dirty="0" smtClean="0"/>
              <a:t>). </a:t>
            </a:r>
            <a:r>
              <a:rPr lang="en-GB" i="1" dirty="0"/>
              <a:t>The anthropology of writing. Understanding textually mediated worlds.</a:t>
            </a:r>
            <a:r>
              <a:rPr lang="en-GB" dirty="0"/>
              <a:t> </a:t>
            </a:r>
            <a:r>
              <a:rPr lang="en-GB" dirty="0" smtClean="0"/>
              <a:t>London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US" dirty="0"/>
              <a:t>Brandt, D. </a:t>
            </a:r>
            <a:r>
              <a:rPr lang="en-US" dirty="0" smtClean="0"/>
              <a:t>(2009). </a:t>
            </a:r>
            <a:r>
              <a:rPr lang="en-US" dirty="0"/>
              <a:t>When people write for pay, </a:t>
            </a:r>
            <a:r>
              <a:rPr lang="en-US" i="1" dirty="0"/>
              <a:t>Journal of Advanced Composition</a:t>
            </a:r>
            <a:r>
              <a:rPr lang="en-US" dirty="0"/>
              <a:t> 29:1, 2: 165-197.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Lillis, T. (2013</a:t>
            </a:r>
            <a:r>
              <a:rPr lang="en-GB" dirty="0" smtClean="0"/>
              <a:t>). </a:t>
            </a:r>
            <a:r>
              <a:rPr lang="en-GB" i="1" dirty="0"/>
              <a:t>The sociolinguistics of writing</a:t>
            </a:r>
            <a:r>
              <a:rPr lang="en-GB" dirty="0"/>
              <a:t>. Edinburgh: EUP</a:t>
            </a:r>
          </a:p>
          <a:p>
            <a:pPr marL="0" indent="0">
              <a:buNone/>
            </a:pPr>
            <a:r>
              <a:rPr lang="en-GB" dirty="0" err="1"/>
              <a:t>Paré</a:t>
            </a:r>
            <a:r>
              <a:rPr lang="en-GB" dirty="0"/>
              <a:t>, A. &amp; Le </a:t>
            </a:r>
            <a:r>
              <a:rPr lang="en-GB" dirty="0" err="1"/>
              <a:t>Maistre</a:t>
            </a:r>
            <a:r>
              <a:rPr lang="en-GB" dirty="0"/>
              <a:t>, C. (2006). Active learning in the workplace: Transforming individuals and institutions. </a:t>
            </a:r>
            <a:r>
              <a:rPr lang="en-GB" i="1" dirty="0"/>
              <a:t>Journal of Education and Work </a:t>
            </a:r>
            <a:r>
              <a:rPr lang="en-GB" dirty="0" smtClean="0"/>
              <a:t>19:4: </a:t>
            </a:r>
            <a:r>
              <a:rPr lang="en-GB" dirty="0"/>
              <a:t>363-381.</a:t>
            </a:r>
          </a:p>
          <a:p>
            <a:pPr marL="0" indent="0">
              <a:buNone/>
            </a:pPr>
            <a:r>
              <a:rPr lang="en-GB" dirty="0"/>
              <a:t>Rai, L. &amp; Theresa L. (2012). </a:t>
            </a:r>
            <a:r>
              <a:rPr lang="en-GB" dirty="0" smtClean="0"/>
              <a:t>‘Getting </a:t>
            </a:r>
            <a:r>
              <a:rPr lang="en-GB" dirty="0"/>
              <a:t>it Write’ in </a:t>
            </a:r>
            <a:r>
              <a:rPr lang="en-GB" dirty="0" smtClean="0"/>
              <a:t>social work</a:t>
            </a:r>
            <a:r>
              <a:rPr lang="en-GB" dirty="0"/>
              <a:t>: exploring the value of writing in academia to writing for professional practice. </a:t>
            </a:r>
            <a:r>
              <a:rPr lang="en-GB" i="1" dirty="0"/>
              <a:t>Teaching in Higher </a:t>
            </a:r>
            <a:r>
              <a:rPr lang="en-GB" i="1" dirty="0" smtClean="0"/>
              <a:t>Education, </a:t>
            </a:r>
            <a:r>
              <a:rPr lang="en-GB" dirty="0"/>
              <a:t>153/4. 5-70.</a:t>
            </a:r>
          </a:p>
          <a:p>
            <a:pPr marL="0" indent="0">
              <a:buNone/>
            </a:pPr>
            <a:r>
              <a:rPr lang="en-GB" dirty="0" err="1" smtClean="0"/>
              <a:t>Tognini-Bonelli</a:t>
            </a:r>
            <a:r>
              <a:rPr lang="en-GB" dirty="0"/>
              <a:t>, E. (2001). </a:t>
            </a:r>
            <a:r>
              <a:rPr lang="en-GB" i="1" dirty="0"/>
              <a:t>Corpus </a:t>
            </a:r>
            <a:r>
              <a:rPr lang="en-GB" i="1" dirty="0" smtClean="0"/>
              <a:t>linguistics </a:t>
            </a:r>
            <a:r>
              <a:rPr lang="en-GB" i="1" dirty="0"/>
              <a:t>at </a:t>
            </a:r>
            <a:r>
              <a:rPr lang="en-GB" i="1" dirty="0" smtClean="0"/>
              <a:t>work</a:t>
            </a:r>
            <a:r>
              <a:rPr lang="en-GB" dirty="0"/>
              <a:t>. Amsterdam: John </a:t>
            </a:r>
            <a:r>
              <a:rPr lang="en-GB" dirty="0" err="1"/>
              <a:t>Benjamins</a:t>
            </a:r>
            <a:r>
              <a:rPr lang="en-GB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687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GB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b="1" dirty="0" smtClean="0">
                <a:solidFill>
                  <a:schemeClr val="accent1">
                    <a:lumMod val="75000"/>
                  </a:schemeClr>
                </a:solidFill>
              </a:rPr>
              <a:t>Thank you</a:t>
            </a:r>
          </a:p>
          <a:p>
            <a:pPr marL="0" indent="0" algn="ctr">
              <a:buNone/>
            </a:pPr>
            <a:endParaRPr lang="en-GB" sz="5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4000" b="1" dirty="0" smtClean="0">
                <a:solidFill>
                  <a:schemeClr val="accent1">
                    <a:lumMod val="75000"/>
                  </a:schemeClr>
                </a:solidFill>
              </a:rPr>
              <a:t>@OUWISP	#OUWISP</a:t>
            </a:r>
          </a:p>
          <a:p>
            <a:pPr marL="0" indent="0" algn="ctr">
              <a:buNone/>
            </a:pPr>
            <a:endParaRPr lang="en-GB" sz="4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4000" dirty="0" smtClean="0">
                <a:hlinkClick r:id="rId3"/>
              </a:rPr>
              <a:t>www.writinginsocialwork.com</a:t>
            </a:r>
            <a:endParaRPr lang="en-GB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77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solidFill>
                  <a:schemeClr val="accent1">
                    <a:lumMod val="75000"/>
                  </a:schemeClr>
                </a:solidFill>
              </a:rPr>
              <a:t>Aims of presentation </a:t>
            </a:r>
            <a:endParaRPr lang="en-GB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6464"/>
            <a:ext cx="10515600" cy="47504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3100" b="1" dirty="0" smtClean="0"/>
              <a:t>1. To give an overview of the </a:t>
            </a:r>
            <a:r>
              <a:rPr lang="en-GB" sz="3100" b="1" dirty="0" err="1" smtClean="0"/>
              <a:t>WiSP</a:t>
            </a:r>
            <a:r>
              <a:rPr lang="en-GB" sz="3100" b="1" dirty="0" smtClean="0"/>
              <a:t> project</a:t>
            </a:r>
          </a:p>
          <a:p>
            <a:pPr marL="514350" indent="-514350">
              <a:buAutoNum type="arabicPeriod"/>
            </a:pPr>
            <a:endParaRPr lang="en-GB" sz="3100" b="1" dirty="0"/>
          </a:p>
          <a:p>
            <a:pPr marL="0" indent="0">
              <a:buNone/>
            </a:pPr>
            <a:r>
              <a:rPr lang="en-GB" sz="3100" b="1" dirty="0" smtClean="0"/>
              <a:t>2. To outline our methodological approach</a:t>
            </a:r>
          </a:p>
          <a:p>
            <a:pPr marL="0" indent="0">
              <a:buNone/>
            </a:pPr>
            <a:endParaRPr lang="en-GB" sz="3100" b="1" dirty="0" smtClean="0"/>
          </a:p>
          <a:p>
            <a:pPr marL="0" indent="0">
              <a:buNone/>
            </a:pPr>
            <a:r>
              <a:rPr lang="en-GB" sz="3100" b="1" dirty="0" smtClean="0"/>
              <a:t>3. To illustrate/evaluate our methodology – particularly in relation to </a:t>
            </a:r>
            <a:r>
              <a:rPr lang="en-GB" sz="3100" b="1" i="1" dirty="0" smtClean="0"/>
              <a:t>ethnography </a:t>
            </a:r>
            <a:r>
              <a:rPr lang="en-GB" sz="3100" b="1" dirty="0" smtClean="0"/>
              <a:t>and </a:t>
            </a:r>
            <a:r>
              <a:rPr lang="en-GB" sz="3100" b="1" i="1" dirty="0" smtClean="0"/>
              <a:t>corpus</a:t>
            </a:r>
            <a:r>
              <a:rPr lang="en-GB" sz="3100" b="1" dirty="0" smtClean="0"/>
              <a:t>- by looking at a particular text type and practice= ‘case notes’</a:t>
            </a:r>
          </a:p>
          <a:p>
            <a:pPr>
              <a:buFontTx/>
              <a:buChar char="-"/>
            </a:pPr>
            <a:r>
              <a:rPr lang="en-GB" sz="3100" i="1" dirty="0" smtClean="0"/>
              <a:t>What does an ethnographic orientation to case notes enable us to understand?</a:t>
            </a:r>
          </a:p>
          <a:p>
            <a:pPr>
              <a:buFontTx/>
              <a:buChar char="-"/>
            </a:pPr>
            <a:r>
              <a:rPr lang="en-GB" sz="3100" i="1" dirty="0" smtClean="0"/>
              <a:t>What does a corpus linguistic orientation to case notes enable us to understand?</a:t>
            </a:r>
          </a:p>
          <a:p>
            <a:pPr marL="0" indent="0">
              <a:buNone/>
            </a:pPr>
            <a:endParaRPr lang="en-GB" sz="3100" i="1" dirty="0" smtClean="0"/>
          </a:p>
          <a:p>
            <a:pPr marL="0" indent="0">
              <a:buNone/>
            </a:pPr>
            <a:r>
              <a:rPr lang="en-GB" sz="3100" dirty="0" smtClean="0"/>
              <a:t>4</a:t>
            </a:r>
            <a:r>
              <a:rPr lang="en-GB" sz="3100" b="1" dirty="0" smtClean="0"/>
              <a:t>. Reflecting on what it means </a:t>
            </a:r>
            <a:r>
              <a:rPr lang="en-GB" sz="3100" b="1" dirty="0"/>
              <a:t>to ‘combine’ ethnography and </a:t>
            </a:r>
            <a:r>
              <a:rPr lang="en-GB" sz="3100" b="1" dirty="0" smtClean="0"/>
              <a:t>corpus </a:t>
            </a:r>
          </a:p>
          <a:p>
            <a:pPr marL="0" indent="0">
              <a:buNone/>
            </a:pPr>
            <a:r>
              <a:rPr lang="en-GB" sz="3100" dirty="0" smtClean="0"/>
              <a:t>- </a:t>
            </a:r>
            <a:r>
              <a:rPr lang="en-GB" sz="3100" i="1" dirty="0" smtClean="0"/>
              <a:t>Opportunities, challenges, tensions </a:t>
            </a:r>
            <a:r>
              <a:rPr lang="en-GB" sz="3100" i="1" dirty="0"/>
              <a:t>in methodology, epistemology and application</a:t>
            </a:r>
            <a:endParaRPr lang="en-GB" sz="3100" i="1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6433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98447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chemeClr val="accent1">
                    <a:lumMod val="75000"/>
                  </a:schemeClr>
                </a:solidFill>
              </a:rPr>
              <a:t>About </a:t>
            </a:r>
            <a:r>
              <a:rPr lang="en-GB" sz="4000" b="1" dirty="0" err="1" smtClean="0">
                <a:solidFill>
                  <a:schemeClr val="accent1">
                    <a:lumMod val="75000"/>
                  </a:schemeClr>
                </a:solidFill>
              </a:rPr>
              <a:t>WiSP</a:t>
            </a:r>
            <a:r>
              <a:rPr lang="en-GB" sz="4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GB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8448"/>
            <a:ext cx="10515600" cy="5559552"/>
          </a:xfrm>
        </p:spPr>
        <p:txBody>
          <a:bodyPr>
            <a:normAutofit fontScale="77500" lnSpcReduction="20000"/>
          </a:bodyPr>
          <a:lstStyle/>
          <a:p>
            <a:r>
              <a:rPr lang="en-GB" sz="3400" dirty="0" smtClean="0"/>
              <a:t>2</a:t>
            </a:r>
            <a:r>
              <a:rPr lang="en-GB" sz="3400" dirty="0"/>
              <a:t>-year, </a:t>
            </a:r>
            <a:r>
              <a:rPr lang="en-GB" sz="3400" dirty="0" smtClean="0"/>
              <a:t>ESRC-funded </a:t>
            </a:r>
            <a:r>
              <a:rPr lang="en-GB" sz="3400" dirty="0"/>
              <a:t>research project (October 2015-October 2017) </a:t>
            </a:r>
            <a:endParaRPr lang="en-GB" sz="3400" dirty="0" smtClean="0"/>
          </a:p>
          <a:p>
            <a:r>
              <a:rPr lang="en-GB" sz="3400" dirty="0" smtClean="0"/>
              <a:t>the first national research project on writing in professional social work practice</a:t>
            </a:r>
          </a:p>
          <a:p>
            <a:pPr marL="0" indent="0">
              <a:buNone/>
            </a:pPr>
            <a:endParaRPr lang="en-GB" sz="3400" dirty="0" smtClean="0"/>
          </a:p>
          <a:p>
            <a:pPr marL="0" indent="0">
              <a:lnSpc>
                <a:spcPct val="110000"/>
              </a:lnSpc>
              <a:spcBef>
                <a:spcPct val="0"/>
              </a:spcBef>
              <a:buNone/>
            </a:pPr>
            <a:r>
              <a:rPr lang="en-GB" sz="3400" b="1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Research Questions</a:t>
            </a:r>
            <a:endParaRPr lang="en-GB" sz="3400" b="1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  <a:p>
            <a:pPr lvl="0"/>
            <a:r>
              <a:rPr lang="en-GB" sz="3400" dirty="0" smtClean="0"/>
              <a:t>What are the institutional writing demands in contemporary social work? </a:t>
            </a:r>
          </a:p>
          <a:p>
            <a:pPr lvl="0"/>
            <a:r>
              <a:rPr lang="en-GB" sz="3400" dirty="0" smtClean="0"/>
              <a:t>What are the writing practices and perspectives of professional social workers?  </a:t>
            </a:r>
          </a:p>
          <a:p>
            <a:pPr lvl="0"/>
            <a:r>
              <a:rPr lang="en-GB" sz="3400" dirty="0" smtClean="0"/>
              <a:t>What are the challenges faced and solutions found? </a:t>
            </a:r>
          </a:p>
          <a:p>
            <a:pPr lvl="0"/>
            <a:r>
              <a:rPr lang="en-GB" sz="3400" dirty="0" smtClean="0"/>
              <a:t>How are writing demands and practices shaping the nature of professional social work?</a:t>
            </a:r>
            <a:r>
              <a:rPr lang="en-GB" sz="3400" i="1" dirty="0"/>
              <a:t> </a:t>
            </a:r>
            <a:endParaRPr lang="en-GB" sz="3400" i="1" dirty="0" smtClean="0"/>
          </a:p>
          <a:p>
            <a:pPr marL="0" indent="0">
              <a:buNone/>
            </a:pPr>
            <a:endParaRPr lang="en-GB" sz="3400" i="1" dirty="0"/>
          </a:p>
          <a:p>
            <a:pPr marL="0" indent="0">
              <a:buNone/>
            </a:pPr>
            <a:r>
              <a:rPr lang="en-GB" sz="3400" dirty="0"/>
              <a:t>Builds on writing/literacies research (e.g. </a:t>
            </a:r>
            <a:r>
              <a:rPr lang="en-GB" sz="3200" dirty="0"/>
              <a:t>Barton and </a:t>
            </a:r>
            <a:r>
              <a:rPr lang="en-GB" sz="3200" dirty="0" smtClean="0"/>
              <a:t>Hamilton; </a:t>
            </a:r>
            <a:r>
              <a:rPr lang="en-GB" sz="3200" dirty="0"/>
              <a:t>Barton and </a:t>
            </a:r>
            <a:r>
              <a:rPr lang="en-GB" sz="3200" dirty="0" smtClean="0"/>
              <a:t>Papen; </a:t>
            </a:r>
            <a:r>
              <a:rPr lang="en-GB" sz="3200" dirty="0"/>
              <a:t>Lillis) </a:t>
            </a:r>
            <a:r>
              <a:rPr lang="en-GB" sz="3400" dirty="0"/>
              <a:t>work based literacies research including social work (</a:t>
            </a:r>
            <a:r>
              <a:rPr lang="en-GB" sz="3400" dirty="0" smtClean="0"/>
              <a:t>Brandt; Pare; </a:t>
            </a:r>
            <a:r>
              <a:rPr lang="en-GB" sz="3400" dirty="0"/>
              <a:t>Rai and Lillis)</a:t>
            </a:r>
          </a:p>
          <a:p>
            <a:endParaRPr lang="en-GB" sz="3400" dirty="0" smtClean="0"/>
          </a:p>
          <a:p>
            <a:pPr marL="0" indent="0">
              <a:buNone/>
            </a:pPr>
            <a:endParaRPr lang="en-GB" sz="3400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1544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Why is this project important? </a:t>
            </a:r>
            <a:endParaRPr lang="en-GB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The production </a:t>
            </a:r>
            <a:r>
              <a:rPr lang="en-GB" dirty="0"/>
              <a:t>and use of written texts (often referred to as </a:t>
            </a:r>
            <a:r>
              <a:rPr lang="en-GB" i="1" dirty="0"/>
              <a:t>paperwork, recording, inputting </a:t>
            </a:r>
            <a:r>
              <a:rPr lang="en-GB" dirty="0"/>
              <a:t>or </a:t>
            </a:r>
            <a:r>
              <a:rPr lang="en-GB" i="1" dirty="0"/>
              <a:t>documenting</a:t>
            </a:r>
            <a:r>
              <a:rPr lang="en-GB" dirty="0"/>
              <a:t>) is a high stakes activity in professional social </a:t>
            </a:r>
            <a:r>
              <a:rPr lang="en-GB" dirty="0" smtClean="0"/>
              <a:t>work.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Writing…</a:t>
            </a:r>
          </a:p>
          <a:p>
            <a:r>
              <a:rPr lang="en-GB" dirty="0" smtClean="0"/>
              <a:t>plays </a:t>
            </a:r>
            <a:r>
              <a:rPr lang="en-GB" dirty="0"/>
              <a:t>a central role in all decisions about services for people </a:t>
            </a:r>
            <a:endParaRPr lang="en-GB" dirty="0" smtClean="0"/>
          </a:p>
          <a:p>
            <a:r>
              <a:rPr lang="en-GB" dirty="0"/>
              <a:t>i</a:t>
            </a:r>
            <a:r>
              <a:rPr lang="en-GB" dirty="0" smtClean="0"/>
              <a:t>s used </a:t>
            </a:r>
            <a:r>
              <a:rPr lang="en-GB" dirty="0"/>
              <a:t>to evaluate social workers’ professional </a:t>
            </a:r>
            <a:r>
              <a:rPr lang="en-GB" dirty="0" smtClean="0"/>
              <a:t>competence</a:t>
            </a:r>
          </a:p>
          <a:p>
            <a:r>
              <a:rPr lang="en-GB" dirty="0"/>
              <a:t>i</a:t>
            </a:r>
            <a:r>
              <a:rPr lang="en-GB" dirty="0" smtClean="0"/>
              <a:t>s often criticised – in public reviews and media reporting of high profile cases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Yet there is little systematic research on contemporary writing/recording demands, genres and practices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65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685280"/>
          </a:xfrm>
        </p:spPr>
        <p:txBody>
          <a:bodyPr>
            <a:normAutofit fontScale="77500" lnSpcReduction="20000"/>
          </a:bodyPr>
          <a:lstStyle/>
          <a:p>
            <a:endParaRPr lang="en-GB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3100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Data collection aims</a:t>
            </a:r>
          </a:p>
          <a:p>
            <a:r>
              <a:rPr lang="en-GB" dirty="0" smtClean="0"/>
              <a:t>3 social work agencies </a:t>
            </a:r>
          </a:p>
          <a:p>
            <a:r>
              <a:rPr lang="en-GB" dirty="0" smtClean="0"/>
              <a:t>50 </a:t>
            </a:r>
            <a:r>
              <a:rPr lang="en-GB" dirty="0"/>
              <a:t>interviews </a:t>
            </a:r>
            <a:r>
              <a:rPr lang="en-GB" dirty="0" smtClean="0"/>
              <a:t>social </a:t>
            </a:r>
            <a:r>
              <a:rPr lang="en-GB" dirty="0"/>
              <a:t>workers </a:t>
            </a:r>
            <a:endParaRPr lang="en-GB" dirty="0" smtClean="0"/>
          </a:p>
          <a:p>
            <a:r>
              <a:rPr lang="en-GB" dirty="0" smtClean="0"/>
              <a:t>10 </a:t>
            </a:r>
            <a:r>
              <a:rPr lang="en-GB" dirty="0"/>
              <a:t>weeks of researcher observation of writing in practice</a:t>
            </a:r>
          </a:p>
          <a:p>
            <a:r>
              <a:rPr lang="en-GB" dirty="0" smtClean="0"/>
              <a:t>1000 </a:t>
            </a:r>
            <a:r>
              <a:rPr lang="en-GB" dirty="0"/>
              <a:t>social worker days of writing activity logs from social </a:t>
            </a:r>
            <a:r>
              <a:rPr lang="en-GB" dirty="0" smtClean="0"/>
              <a:t>workers</a:t>
            </a:r>
          </a:p>
          <a:p>
            <a:r>
              <a:rPr lang="en-GB" dirty="0" smtClean="0"/>
              <a:t>A corpus of 1 million words of written texts - case notes, assessments, reports, emails…. </a:t>
            </a:r>
            <a:endParaRPr lang="en-GB" dirty="0"/>
          </a:p>
          <a:p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3100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Data collected to date</a:t>
            </a:r>
          </a:p>
          <a:p>
            <a:r>
              <a:rPr lang="en-GB" dirty="0"/>
              <a:t>3 </a:t>
            </a:r>
            <a:r>
              <a:rPr lang="en-GB" dirty="0" smtClean="0"/>
              <a:t>agencies participating</a:t>
            </a:r>
            <a:endParaRPr lang="en-GB" dirty="0"/>
          </a:p>
          <a:p>
            <a:r>
              <a:rPr lang="en-GB" dirty="0" smtClean="0"/>
              <a:t>39 </a:t>
            </a:r>
            <a:r>
              <a:rPr lang="en-GB" dirty="0"/>
              <a:t>social worker interviews </a:t>
            </a:r>
          </a:p>
          <a:p>
            <a:r>
              <a:rPr lang="en-GB" dirty="0" smtClean="0"/>
              <a:t>6 </a:t>
            </a:r>
            <a:r>
              <a:rPr lang="en-GB" dirty="0"/>
              <a:t>weeks of </a:t>
            </a:r>
            <a:r>
              <a:rPr lang="en-GB" dirty="0" smtClean="0"/>
              <a:t>observations</a:t>
            </a:r>
          </a:p>
          <a:p>
            <a:r>
              <a:rPr lang="en-GB" dirty="0" smtClean="0"/>
              <a:t>427 days of writing activity logs in to date </a:t>
            </a:r>
          </a:p>
          <a:p>
            <a:r>
              <a:rPr lang="en-GB" dirty="0" smtClean="0"/>
              <a:t>2,300 </a:t>
            </a:r>
            <a:r>
              <a:rPr lang="en-GB" dirty="0"/>
              <a:t>texts anonymised (over </a:t>
            </a:r>
            <a:r>
              <a:rPr lang="en-GB" dirty="0" smtClean="0"/>
              <a:t>450,000 </a:t>
            </a:r>
            <a:r>
              <a:rPr lang="en-GB" dirty="0"/>
              <a:t>words)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3100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Data </a:t>
            </a:r>
            <a:r>
              <a:rPr lang="en-GB" sz="3100" b="1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illustrated in </a:t>
            </a:r>
            <a:r>
              <a:rPr lang="en-GB" sz="3100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this </a:t>
            </a:r>
            <a:r>
              <a:rPr lang="en-GB" sz="3100" b="1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presentation- focus=case notes</a:t>
            </a:r>
            <a:endParaRPr lang="en-GB" sz="3100" b="1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  <a:p>
            <a:r>
              <a:rPr lang="en-GB" dirty="0" smtClean="0"/>
              <a:t>Two case notes in context  </a:t>
            </a:r>
          </a:p>
          <a:p>
            <a:r>
              <a:rPr lang="en-GB" dirty="0"/>
              <a:t>Sub-corpus of case notes: case notes written by 20 social workers</a:t>
            </a:r>
          </a:p>
        </p:txBody>
      </p:sp>
    </p:spTree>
    <p:extLst>
      <p:ext uri="{BB962C8B-B14F-4D97-AF65-F5344CB8AC3E}">
        <p14:creationId xmlns:p14="http://schemas.microsoft.com/office/powerpoint/2010/main" val="2139598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386">
              <a:srgbClr val="C3DAF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2" t="6145" r="25571" b="16530"/>
          <a:stretch/>
        </p:blipFill>
        <p:spPr>
          <a:xfrm>
            <a:off x="8001000" y="824555"/>
            <a:ext cx="4191000" cy="274875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61774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What does an ethnographic orientation to case notes enable us to understand?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825625"/>
            <a:ext cx="5943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Build a picture of the social work textual world through…</a:t>
            </a:r>
          </a:p>
          <a:p>
            <a:pPr marL="0" indent="0">
              <a:buNone/>
            </a:pPr>
            <a:r>
              <a:rPr lang="en-GB" sz="1900" dirty="0" smtClean="0"/>
              <a:t>Observations</a:t>
            </a:r>
          </a:p>
          <a:p>
            <a:pPr marL="0" indent="0">
              <a:buNone/>
            </a:pPr>
            <a:r>
              <a:rPr lang="en-GB" sz="1900" dirty="0" smtClean="0"/>
              <a:t>Interviews</a:t>
            </a:r>
          </a:p>
          <a:p>
            <a:pPr marL="0" indent="0">
              <a:buNone/>
            </a:pPr>
            <a:r>
              <a:rPr lang="en-GB" sz="1900" dirty="0" smtClean="0"/>
              <a:t>Collection of texts written by social workers</a:t>
            </a:r>
          </a:p>
          <a:p>
            <a:pPr marL="0" indent="0">
              <a:buNone/>
            </a:pPr>
            <a:r>
              <a:rPr lang="en-GB" sz="1900" dirty="0" smtClean="0"/>
              <a:t>Documentary data e/.g. inspection reports, guidelines, policies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We learn about…</a:t>
            </a:r>
          </a:p>
          <a:p>
            <a:pPr marL="0" indent="0">
              <a:buNone/>
            </a:pPr>
            <a:r>
              <a:rPr lang="en-GB" sz="1900" dirty="0" smtClean="0"/>
              <a:t>People’s perspectives…</a:t>
            </a:r>
          </a:p>
          <a:p>
            <a:pPr marL="0" indent="0">
              <a:buNone/>
            </a:pPr>
            <a:r>
              <a:rPr lang="en-GB" sz="1900" dirty="0" smtClean="0"/>
              <a:t>Amount of time spent on writing…</a:t>
            </a:r>
          </a:p>
          <a:p>
            <a:pPr marL="0" indent="0">
              <a:buNone/>
            </a:pPr>
            <a:r>
              <a:rPr lang="en-GB" sz="1900" dirty="0" smtClean="0"/>
              <a:t>Types of writing…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1391949"/>
            <a:ext cx="4123127" cy="309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4289" y="6197015"/>
            <a:ext cx="1004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Specific focus today- </a:t>
            </a:r>
            <a:r>
              <a:rPr lang="en-GB" b="1" dirty="0"/>
              <a:t>case </a:t>
            </a:r>
            <a:r>
              <a:rPr lang="en-GB" b="1" dirty="0" smtClean="0"/>
              <a:t>notes; </a:t>
            </a:r>
            <a:r>
              <a:rPr lang="en-GB" b="1" dirty="0"/>
              <a:t>what are </a:t>
            </a:r>
            <a:r>
              <a:rPr lang="en-GB" b="1" dirty="0" smtClean="0"/>
              <a:t>they </a:t>
            </a:r>
            <a:r>
              <a:rPr lang="en-GB" b="1" dirty="0"/>
              <a:t>and where do they fit in the social </a:t>
            </a:r>
            <a:r>
              <a:rPr lang="en-GB" b="1" dirty="0" smtClean="0"/>
              <a:t>work </a:t>
            </a:r>
            <a:r>
              <a:rPr lang="en-GB" b="1" dirty="0"/>
              <a:t>textual world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26042" t="23828" r="24896" b="35287"/>
          <a:stretch/>
        </p:blipFill>
        <p:spPr>
          <a:xfrm>
            <a:off x="6527231" y="2460625"/>
            <a:ext cx="5326392" cy="3550928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50"/>
          <a:stretch/>
        </p:blipFill>
        <p:spPr bwMode="auto">
          <a:xfrm>
            <a:off x="8356600" y="3185611"/>
            <a:ext cx="3923388" cy="291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1" t="1" r="8778" b="26979"/>
          <a:stretch/>
        </p:blipFill>
        <p:spPr>
          <a:xfrm rot="5400000">
            <a:off x="5176614" y="4323883"/>
            <a:ext cx="2218188" cy="148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04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00050"/>
            <a:ext cx="10515600" cy="6305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3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Focusing on specific instances of case notes production</a:t>
            </a:r>
          </a:p>
          <a:p>
            <a:pPr marL="0" indent="0">
              <a:buNone/>
            </a:pP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GB" sz="31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3100" b="1" dirty="0" smtClean="0">
                <a:solidFill>
                  <a:schemeClr val="accent1">
                    <a:lumMod val="75000"/>
                  </a:schemeClr>
                </a:solidFill>
              </a:rPr>
              <a:t>Example:</a:t>
            </a:r>
            <a:r>
              <a:rPr lang="en-GB" i="1" dirty="0"/>
              <a:t/>
            </a:r>
            <a:br>
              <a:rPr lang="en-GB" i="1" dirty="0"/>
            </a:br>
            <a:r>
              <a:rPr lang="en-GB" dirty="0"/>
              <a:t>The mother of a young man with long term mental health problems phones in </a:t>
            </a:r>
            <a:r>
              <a:rPr lang="en-GB" dirty="0" smtClean="0"/>
              <a:t>distress </a:t>
            </a:r>
            <a:r>
              <a:rPr lang="en-GB" dirty="0"/>
              <a:t>to say that he has been assessed by </a:t>
            </a:r>
            <a:r>
              <a:rPr lang="en-GB" dirty="0" err="1"/>
              <a:t>Dept</a:t>
            </a:r>
            <a:r>
              <a:rPr lang="en-GB" dirty="0"/>
              <a:t> for Work and </a:t>
            </a:r>
            <a:r>
              <a:rPr lang="en-GB" dirty="0" smtClean="0"/>
              <a:t>Pensions </a:t>
            </a:r>
            <a:r>
              <a:rPr lang="en-GB" dirty="0"/>
              <a:t>as not meeting any of the criteria for being awarded Personal Independence Payment</a:t>
            </a:r>
            <a:r>
              <a:rPr lang="en-GB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344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886" y="0"/>
            <a:ext cx="10515600" cy="1393371"/>
          </a:xfrm>
        </p:spPr>
        <p:txBody>
          <a:bodyPr>
            <a:normAutofit fontScale="90000"/>
          </a:bodyPr>
          <a:lstStyle/>
          <a:p>
            <a:r>
              <a:rPr lang="en-GB" sz="2200" b="1" dirty="0" smtClean="0"/>
              <a:t/>
            </a:r>
            <a:br>
              <a:rPr lang="en-GB" sz="2200" b="1" dirty="0" smtClean="0"/>
            </a:br>
            <a:r>
              <a:rPr lang="en-GB" sz="2200" b="1" dirty="0"/>
              <a:t/>
            </a:r>
            <a:br>
              <a:rPr lang="en-GB" sz="2200" b="1" dirty="0"/>
            </a:br>
            <a:r>
              <a:rPr lang="en-GB" sz="2200" b="1" dirty="0" smtClean="0"/>
              <a:t/>
            </a:r>
            <a:br>
              <a:rPr lang="en-GB" sz="2200" b="1" dirty="0" smtClean="0"/>
            </a:br>
            <a:r>
              <a:rPr lang="en-GB" sz="2200" b="1" dirty="0" smtClean="0"/>
              <a:t>Focusing on specific instances of case notes production</a:t>
            </a:r>
            <a:br>
              <a:rPr lang="en-GB" sz="2200" b="1" dirty="0" smtClean="0"/>
            </a:br>
            <a:r>
              <a:rPr lang="en-GB" sz="2200" b="1" dirty="0" smtClean="0"/>
              <a:t>Example:</a:t>
            </a:r>
            <a:r>
              <a:rPr lang="en-GB" sz="2200" i="1" dirty="0" smtClean="0"/>
              <a:t> </a:t>
            </a:r>
            <a:r>
              <a:rPr lang="en-GB" sz="2200" dirty="0" smtClean="0"/>
              <a:t>The mother of a young man with long term mental health problems phones in </a:t>
            </a:r>
            <a:br>
              <a:rPr lang="en-GB" sz="2200" dirty="0" smtClean="0"/>
            </a:br>
            <a:r>
              <a:rPr lang="en-GB" sz="2200" dirty="0" smtClean="0"/>
              <a:t>distressed on receiving a letter to  say that he has been assessed by </a:t>
            </a:r>
            <a:r>
              <a:rPr lang="en-GB" sz="2200" dirty="0" err="1" smtClean="0"/>
              <a:t>Dept</a:t>
            </a:r>
            <a:r>
              <a:rPr lang="en-GB" sz="2200" dirty="0" smtClean="0"/>
              <a:t> for Work and Pensions as not meeting any of the criteria for being awarded Personal Independence Payment.</a:t>
            </a:r>
            <a:br>
              <a:rPr lang="en-GB" sz="2200" dirty="0" smtClean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72886" y="1698171"/>
            <a:ext cx="4777014" cy="47585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5600" b="1" dirty="0" smtClean="0"/>
              <a:t>Data sources</a:t>
            </a:r>
          </a:p>
          <a:p>
            <a:pPr marL="0" indent="0">
              <a:buNone/>
            </a:pPr>
            <a:r>
              <a:rPr lang="en-GB" sz="5600" b="1" dirty="0" smtClean="0"/>
              <a:t>Interviews and discussions</a:t>
            </a:r>
          </a:p>
          <a:p>
            <a:r>
              <a:rPr lang="en-GB" sz="5600" dirty="0" smtClean="0"/>
              <a:t>Interviews (transcribed) and notes of discussion with social worker (SW) and welfare rights worker (WRW)</a:t>
            </a:r>
          </a:p>
          <a:p>
            <a:pPr lvl="0"/>
            <a:r>
              <a:rPr lang="en-GB" sz="5600" dirty="0" smtClean="0"/>
              <a:t>Emails from welfare rights worker</a:t>
            </a:r>
          </a:p>
          <a:p>
            <a:pPr marL="0" lvl="0" indent="0">
              <a:buNone/>
            </a:pPr>
            <a:r>
              <a:rPr lang="en-GB" sz="5600" b="1" dirty="0" smtClean="0"/>
              <a:t>Observations</a:t>
            </a:r>
          </a:p>
          <a:p>
            <a:r>
              <a:rPr lang="en-GB" sz="5600" dirty="0" smtClean="0"/>
              <a:t>Researcher week long observation including observation of phone call, case note writing and  home visit to SU at time PIP was rejected</a:t>
            </a:r>
            <a:endParaRPr lang="en-GB" sz="5600" b="1" dirty="0"/>
          </a:p>
          <a:p>
            <a:pPr marL="0" indent="0">
              <a:buNone/>
            </a:pPr>
            <a:r>
              <a:rPr lang="en-GB" sz="5600" b="1" dirty="0" smtClean="0"/>
              <a:t>Texts</a:t>
            </a:r>
            <a:endParaRPr lang="en-GB" sz="5600" dirty="0" smtClean="0"/>
          </a:p>
          <a:p>
            <a:pPr lvl="0"/>
            <a:r>
              <a:rPr lang="en-GB" sz="5600" dirty="0" smtClean="0"/>
              <a:t>Letter from DWP </a:t>
            </a:r>
          </a:p>
          <a:p>
            <a:pPr lvl="0"/>
            <a:r>
              <a:rPr lang="en-GB" sz="5600" dirty="0" smtClean="0"/>
              <a:t>Appeal against decision by SW (written by WRW in name of SW)</a:t>
            </a:r>
          </a:p>
          <a:p>
            <a:pPr lvl="0"/>
            <a:r>
              <a:rPr lang="en-GB" sz="5600" dirty="0" smtClean="0"/>
              <a:t>Decision letter rejecting appeal from DWP</a:t>
            </a:r>
          </a:p>
          <a:p>
            <a:r>
              <a:rPr lang="en-GB" sz="5600" dirty="0" smtClean="0"/>
              <a:t>Appeal against rejection letter (</a:t>
            </a:r>
            <a:r>
              <a:rPr lang="en-GB" sz="5600" dirty="0"/>
              <a:t>written by </a:t>
            </a:r>
            <a:r>
              <a:rPr lang="en-GB" sz="5600" dirty="0" smtClean="0"/>
              <a:t>WRW in name of SW)</a:t>
            </a:r>
          </a:p>
          <a:p>
            <a:pPr lvl="0"/>
            <a:r>
              <a:rPr lang="en-GB" sz="5600" dirty="0" smtClean="0"/>
              <a:t>Case notes </a:t>
            </a:r>
          </a:p>
          <a:p>
            <a:pPr marL="0" lvl="0" indent="0">
              <a:buNone/>
            </a:pPr>
            <a:r>
              <a:rPr lang="en-GB" sz="5600" b="1" dirty="0" smtClean="0"/>
              <a:t>Documentary data</a:t>
            </a:r>
          </a:p>
          <a:p>
            <a:pPr lvl="0"/>
            <a:r>
              <a:rPr lang="en-GB" sz="5600" dirty="0" smtClean="0"/>
              <a:t>PIP descriptors produced by DWP and points- used by WRW welfare rights to draft text</a:t>
            </a:r>
            <a:endParaRPr lang="en-GB" sz="5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822950" y="1698171"/>
            <a:ext cx="5454650" cy="50509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smtClean="0"/>
              <a:t>What the data sources enable us to understand….(some points)</a:t>
            </a:r>
          </a:p>
          <a:p>
            <a:pPr marL="0" indent="0">
              <a:buNone/>
            </a:pPr>
            <a:endParaRPr lang="en-GB" sz="2000" b="1" dirty="0" smtClean="0"/>
          </a:p>
          <a:p>
            <a:r>
              <a:rPr lang="en-GB" sz="2000" dirty="0" smtClean="0"/>
              <a:t>Social worker’s (SW) </a:t>
            </a:r>
            <a:r>
              <a:rPr lang="en-GB" sz="2000" dirty="0" smtClean="0"/>
              <a:t>perspective</a:t>
            </a:r>
          </a:p>
          <a:p>
            <a:r>
              <a:rPr lang="en-GB" sz="2000" dirty="0" smtClean="0"/>
              <a:t>Where </a:t>
            </a:r>
            <a:r>
              <a:rPr lang="en-GB" sz="2000" dirty="0" smtClean="0"/>
              <a:t>writing figures in social worker day </a:t>
            </a:r>
            <a:endParaRPr lang="en-GB" sz="2000" dirty="0" smtClean="0"/>
          </a:p>
          <a:p>
            <a:r>
              <a:rPr lang="en-GB" sz="2000" dirty="0" smtClean="0"/>
              <a:t>How </a:t>
            </a:r>
            <a:r>
              <a:rPr lang="en-GB" sz="2000" dirty="0"/>
              <a:t>much writing/written texts </a:t>
            </a:r>
            <a:r>
              <a:rPr lang="en-GB" sz="2000" dirty="0" smtClean="0"/>
              <a:t>takes place </a:t>
            </a:r>
            <a:endParaRPr lang="en-GB" sz="2000" dirty="0" smtClean="0"/>
          </a:p>
          <a:p>
            <a:r>
              <a:rPr lang="en-GB" sz="2000" dirty="0" smtClean="0"/>
              <a:t>How </a:t>
            </a:r>
            <a:r>
              <a:rPr lang="en-GB" sz="2000" dirty="0"/>
              <a:t>much time is involved </a:t>
            </a:r>
          </a:p>
          <a:p>
            <a:r>
              <a:rPr lang="en-GB" sz="2000" dirty="0"/>
              <a:t>SW is orchestrating the resources</a:t>
            </a:r>
            <a:endParaRPr lang="en-GB" sz="2000" dirty="0" smtClean="0"/>
          </a:p>
          <a:p>
            <a:r>
              <a:rPr lang="en-GB" sz="2000" dirty="0" smtClean="0"/>
              <a:t>The SW as literacy broker </a:t>
            </a:r>
            <a:endParaRPr lang="en-GB" sz="2000" dirty="0" smtClean="0"/>
          </a:p>
          <a:p>
            <a:r>
              <a:rPr lang="en-GB" sz="2000" dirty="0" smtClean="0"/>
              <a:t>The </a:t>
            </a:r>
            <a:r>
              <a:rPr lang="en-GB" sz="2000" dirty="0" smtClean="0"/>
              <a:t>need for literacy brokering </a:t>
            </a:r>
          </a:p>
          <a:p>
            <a:r>
              <a:rPr lang="en-GB" sz="2000" dirty="0" smtClean="0"/>
              <a:t>The specific ways in which the SW works with SU/SU mother/another </a:t>
            </a:r>
            <a:r>
              <a:rPr lang="en-GB" sz="2000" dirty="0" smtClean="0"/>
              <a:t>professional</a:t>
            </a:r>
            <a:endParaRPr lang="en-GB" sz="20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3" name="Right Brace 2"/>
          <p:cNvSpPr/>
          <p:nvPr/>
        </p:nvSpPr>
        <p:spPr>
          <a:xfrm>
            <a:off x="5480050" y="1721807"/>
            <a:ext cx="342900" cy="4648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/>
          <p:nvPr/>
        </p:nvPicPr>
        <p:blipFill rotWithShape="1">
          <a:blip r:embed="rId4"/>
          <a:srcRect l="53014" t="53594" r="18734" b="31865"/>
          <a:stretch/>
        </p:blipFill>
        <p:spPr bwMode="auto">
          <a:xfrm>
            <a:off x="10131381" y="0"/>
            <a:ext cx="2060619" cy="7708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9779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i="1" dirty="0" smtClean="0"/>
              <a:t/>
            </a:r>
            <a:br>
              <a:rPr lang="en-GB" sz="4000" i="1" dirty="0" smtClean="0"/>
            </a:b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What does a corpus linguistic orientation to case notes enable us to understand?</a:t>
            </a:r>
            <a:r>
              <a:rPr lang="en-GB" sz="4000" i="1" dirty="0"/>
              <a:t/>
            </a:r>
            <a:br>
              <a:rPr lang="en-GB" sz="4000" i="1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9873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4600" b="1" dirty="0" smtClean="0">
                <a:solidFill>
                  <a:schemeClr val="accent1">
                    <a:lumMod val="75000"/>
                  </a:schemeClr>
                </a:solidFill>
              </a:rPr>
              <a:t>Descriptive statistics </a:t>
            </a:r>
            <a:r>
              <a:rPr lang="en-GB" sz="4600" b="1" dirty="0">
                <a:solidFill>
                  <a:schemeClr val="accent1">
                    <a:lumMod val="75000"/>
                  </a:schemeClr>
                </a:solidFill>
              </a:rPr>
              <a:t>on case notes </a:t>
            </a:r>
            <a:r>
              <a:rPr lang="en-GB" sz="4600" b="1" dirty="0" smtClean="0">
                <a:solidFill>
                  <a:schemeClr val="accent1">
                    <a:lumMod val="75000"/>
                  </a:schemeClr>
                </a:solidFill>
              </a:rPr>
              <a:t>subcorpus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472 total texts (so far – texts from 20 social workers across two LAs)</a:t>
            </a:r>
          </a:p>
          <a:p>
            <a:r>
              <a:rPr lang="en-GB" dirty="0" smtClean="0"/>
              <a:t>65,500 words</a:t>
            </a:r>
          </a:p>
          <a:p>
            <a:r>
              <a:rPr lang="en-GB" dirty="0" smtClean="0"/>
              <a:t>136 words - average text length</a:t>
            </a:r>
          </a:p>
          <a:p>
            <a:r>
              <a:rPr lang="en-GB" dirty="0" smtClean="0"/>
              <a:t>Range of 4 words to 1,228 words per case note (SD is 173)</a:t>
            </a:r>
          </a:p>
          <a:p>
            <a:endParaRPr lang="en-GB" dirty="0"/>
          </a:p>
          <a:p>
            <a:r>
              <a:rPr lang="en-GB" dirty="0"/>
              <a:t>Mean average word length is </a:t>
            </a:r>
            <a:r>
              <a:rPr lang="en-GB" dirty="0" smtClean="0"/>
              <a:t>4.32 </a:t>
            </a:r>
            <a:r>
              <a:rPr lang="en-GB" dirty="0"/>
              <a:t>characters</a:t>
            </a:r>
          </a:p>
          <a:p>
            <a:r>
              <a:rPr lang="en-GB" dirty="0"/>
              <a:t>Mean average sentence length is </a:t>
            </a:r>
            <a:r>
              <a:rPr lang="en-GB" dirty="0" smtClean="0"/>
              <a:t>20.20 words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i="1" dirty="0" smtClean="0"/>
              <a:t>What does this tell us? </a:t>
            </a:r>
          </a:p>
          <a:p>
            <a:pPr marL="0" indent="0">
              <a:buNone/>
            </a:pPr>
            <a:r>
              <a:rPr lang="en-GB" i="1" dirty="0" smtClean="0"/>
              <a:t>On average these are short texts - But there is huge variation in length</a:t>
            </a:r>
          </a:p>
          <a:p>
            <a:pPr marL="0" indent="0">
              <a:buNone/>
            </a:pPr>
            <a:r>
              <a:rPr lang="en-GB" i="1" dirty="0" smtClean="0"/>
              <a:t>[future work will compare the case notes subcorpus with a relevant reference corpus e.g. a corpus of electronic medical records]</a:t>
            </a:r>
            <a:endParaRPr lang="en-GB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8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7812</TotalTime>
  <Words>1192</Words>
  <Application>Microsoft Office PowerPoint</Application>
  <PresentationFormat>Widescreen</PresentationFormat>
  <Paragraphs>150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 Combining ethnography and corpus to research writing practices in social work: challenges and opportunities in methodology, epistemology and application</vt:lpstr>
      <vt:lpstr>Aims of presentation </vt:lpstr>
      <vt:lpstr>About WiSP </vt:lpstr>
      <vt:lpstr>Why is this project important? </vt:lpstr>
      <vt:lpstr>PowerPoint Presentation</vt:lpstr>
      <vt:lpstr>What does an ethnographic orientation to case notes enable us to understand?</vt:lpstr>
      <vt:lpstr>PowerPoint Presentation</vt:lpstr>
      <vt:lpstr>   Focusing on specific instances of case notes production Example: The mother of a young man with long term mental health problems phones in  distressed on receiving a letter to  say that he has been assessed by Dept for Work and Pensions as not meeting any of the criteria for being awarded Personal Independence Payment. </vt:lpstr>
      <vt:lpstr> What does a corpus linguistic orientation to case notes enable us to understand?  </vt:lpstr>
      <vt:lpstr>  Reflections -what does it mean to ‘combine’ ethnographic and corpus study methodologically?   </vt:lpstr>
      <vt:lpstr>Opportunities, challenges, tensions in methodology, epistemology and application</vt:lpstr>
      <vt:lpstr>References</vt:lpstr>
      <vt:lpstr>PowerPoint Presentation</vt:lpstr>
    </vt:vector>
  </TitlesOfParts>
  <Company>The Open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in professional social work practice in a changing communicative landscape (WiSP)</dc:title>
  <dc:creator>Theresa.Lillis</dc:creator>
  <cp:lastModifiedBy>Alison.Twiner</cp:lastModifiedBy>
  <cp:revision>264</cp:revision>
  <cp:lastPrinted>2016-10-26T16:53:09Z</cp:lastPrinted>
  <dcterms:created xsi:type="dcterms:W3CDTF">2016-05-03T06:55:38Z</dcterms:created>
  <dcterms:modified xsi:type="dcterms:W3CDTF">2017-04-18T11:07:42Z</dcterms:modified>
</cp:coreProperties>
</file>